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3" r:id="rId5"/>
    <p:sldId id="260" r:id="rId6"/>
    <p:sldId id="262" r:id="rId7"/>
    <p:sldId id="274" r:id="rId8"/>
    <p:sldId id="275" r:id="rId9"/>
    <p:sldId id="264" r:id="rId10"/>
    <p:sldId id="265" r:id="rId11"/>
    <p:sldId id="268" r:id="rId12"/>
    <p:sldId id="276" r:id="rId13"/>
    <p:sldId id="277" r:id="rId14"/>
    <p:sldId id="270" r:id="rId15"/>
    <p:sldId id="271" r:id="rId16"/>
    <p:sldId id="266" r:id="rId17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2F34"/>
    <a:srgbClr val="BE2E34"/>
    <a:srgbClr val="A92A2D"/>
    <a:srgbClr val="9B2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476FF-E652-1C4B-81BB-292089EEB807}" type="datetimeFigureOut">
              <a:rPr lang="nl-NL" smtClean="0"/>
              <a:t>17-3-2016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C758F-F4AB-904B-96B2-E5F2343F18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097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C758F-F4AB-904B-96B2-E5F2343F188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0249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C758F-F4AB-904B-96B2-E5F2343F188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303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C758F-F4AB-904B-96B2-E5F2343F188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306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C758F-F4AB-904B-96B2-E5F2343F188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221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C758F-F4AB-904B-96B2-E5F2343F188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114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C758F-F4AB-904B-96B2-E5F2343F188B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912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C414-EEB4-8341-B826-ACA614A2861A}" type="datetimeFigureOut">
              <a:rPr lang="nl-NL" smtClean="0"/>
              <a:t>17-3-2016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2676-3291-5C4C-82D0-762E4AB82F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136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C414-EEB4-8341-B826-ACA614A2861A}" type="datetimeFigureOut">
              <a:rPr lang="nl-NL" smtClean="0"/>
              <a:t>17-3-2016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2676-3291-5C4C-82D0-762E4AB82F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98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C414-EEB4-8341-B826-ACA614A2861A}" type="datetimeFigureOut">
              <a:rPr lang="nl-NL" smtClean="0"/>
              <a:t>17-3-2016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2676-3291-5C4C-82D0-762E4AB82F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17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C414-EEB4-8341-B826-ACA614A2861A}" type="datetimeFigureOut">
              <a:rPr lang="nl-NL" smtClean="0"/>
              <a:t>17-3-2016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2676-3291-5C4C-82D0-762E4AB82F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201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C414-EEB4-8341-B826-ACA614A2861A}" type="datetimeFigureOut">
              <a:rPr lang="nl-NL" smtClean="0"/>
              <a:t>17-3-2016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2676-3291-5C4C-82D0-762E4AB82F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274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C414-EEB4-8341-B826-ACA614A2861A}" type="datetimeFigureOut">
              <a:rPr lang="nl-NL" smtClean="0"/>
              <a:t>17-3-2016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2676-3291-5C4C-82D0-762E4AB82F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102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C414-EEB4-8341-B826-ACA614A2861A}" type="datetimeFigureOut">
              <a:rPr lang="nl-NL" smtClean="0"/>
              <a:t>17-3-2016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2676-3291-5C4C-82D0-762E4AB82F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053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C414-EEB4-8341-B826-ACA614A2861A}" type="datetimeFigureOut">
              <a:rPr lang="nl-NL" smtClean="0"/>
              <a:t>17-3-2016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2676-3291-5C4C-82D0-762E4AB82F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88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C414-EEB4-8341-B826-ACA614A2861A}" type="datetimeFigureOut">
              <a:rPr lang="nl-NL" smtClean="0"/>
              <a:t>17-3-2016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2676-3291-5C4C-82D0-762E4AB82F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9873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C414-EEB4-8341-B826-ACA614A2861A}" type="datetimeFigureOut">
              <a:rPr lang="nl-NL" smtClean="0"/>
              <a:t>17-3-2016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2676-3291-5C4C-82D0-762E4AB82F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58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C414-EEB4-8341-B826-ACA614A2861A}" type="datetimeFigureOut">
              <a:rPr lang="nl-NL" smtClean="0"/>
              <a:t>17-3-2016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2676-3291-5C4C-82D0-762E4AB82F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080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AC414-EEB4-8341-B826-ACA614A2861A}" type="datetimeFigureOut">
              <a:rPr lang="nl-NL" smtClean="0"/>
              <a:t>17-3-2016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C2676-3291-5C4C-82D0-762E4AB82F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59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VVK NB_PWP_pagin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534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53908" y="2822456"/>
            <a:ext cx="89866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800" b="1" dirty="0" smtClean="0">
                <a:solidFill>
                  <a:srgbClr val="BD2F34"/>
                </a:solidFill>
                <a:latin typeface="Verdana"/>
                <a:cs typeface="Verdana"/>
              </a:rPr>
              <a:t>Algemene Ledenvergadering</a:t>
            </a:r>
            <a:endParaRPr lang="nl-NL" sz="3800" b="1" dirty="0">
              <a:solidFill>
                <a:srgbClr val="BD2F34"/>
              </a:solidFill>
              <a:latin typeface="Verdana"/>
              <a:cs typeface="Verdana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526401" y="3618626"/>
            <a:ext cx="6241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latin typeface="Verdana"/>
                <a:cs typeface="Verdana"/>
              </a:rPr>
              <a:t>woensdag 16 maart 2016</a:t>
            </a:r>
            <a:endParaRPr lang="nl-NL" sz="2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5302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VVK NB_PWP_pagina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534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910358" y="6513334"/>
            <a:ext cx="49277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latin typeface="Verdana"/>
                <a:cs typeface="Verdana"/>
              </a:rPr>
              <a:t>Algemene ledenvergadering 16 maart 2016 </a:t>
            </a:r>
            <a:endParaRPr lang="nl-NL" sz="1000" dirty="0">
              <a:latin typeface="Verdana"/>
              <a:cs typeface="Verdana"/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324277"/>
              </p:ext>
            </p:extLst>
          </p:nvPr>
        </p:nvGraphicFramePr>
        <p:xfrm>
          <a:off x="666750" y="784187"/>
          <a:ext cx="5851525" cy="3276730"/>
        </p:xfrm>
        <a:graphic>
          <a:graphicData uri="http://schemas.openxmlformats.org/drawingml/2006/table">
            <a:tbl>
              <a:tblPr/>
              <a:tblGrid>
                <a:gridCol w="3429919"/>
                <a:gridCol w="1076628"/>
                <a:gridCol w="1344978"/>
              </a:tblGrid>
              <a:tr h="4883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BATEN</a:t>
                      </a:r>
                    </a:p>
                  </a:txBody>
                  <a:tcPr marL="91428" marR="91428" marT="45733" marB="4573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2015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Begroting</a:t>
                      </a:r>
                    </a:p>
                  </a:txBody>
                  <a:tcPr marL="91428" marR="91428" marT="45733" marB="4573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2016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Begroting</a:t>
                      </a: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28" marR="91428" marT="45733" marB="4573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3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Provinciale subsidie</a:t>
                      </a:r>
                    </a:p>
                  </a:txBody>
                  <a:tcPr marL="91428" marR="91428" marT="45733" marB="4573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190.476</a:t>
                      </a:r>
                    </a:p>
                  </a:txBody>
                  <a:tcPr marL="91428" marR="91428"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*190.763</a:t>
                      </a:r>
                    </a:p>
                  </a:txBody>
                  <a:tcPr marL="91428" marR="91428"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3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Contributie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 &amp;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Donateurs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28" marR="91428" marT="45733" marB="4573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5.600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28" marR="91428"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5.834</a:t>
                      </a:r>
                    </a:p>
                  </a:txBody>
                  <a:tcPr marL="91428" marR="91428"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3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Totaal</a:t>
                      </a:r>
                    </a:p>
                  </a:txBody>
                  <a:tcPr marL="91428" marR="91428" marT="45733" marB="4573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196.076</a:t>
                      </a: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28" marR="91428" marT="45733" marB="45733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196.597</a:t>
                      </a: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28" marR="91428" marT="45733" marB="45733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3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28" marR="91428" marT="45733" marB="45733" horzOverflow="overflow">
                    <a:lnL cap="flat"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28" marR="91428" marT="45733" marB="45733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28" marR="91428" marT="45733" marB="45733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814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28" marR="91428" marT="45733" marB="4573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7E65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28" marR="91428"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7E65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28" marR="91428"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3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LASTEN</a:t>
                      </a: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28" marR="91428" marT="45733" marB="4573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28" marR="91428" marT="45733" marB="4573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28" marR="91428" marT="45733" marB="4573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3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Personeelskosten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28" marR="91428" marT="45733" marB="4573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123.462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28" marR="91428" marT="45733" marB="4573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126.719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28" marR="91428" marT="45733" marB="4573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3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Organisatiekosten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28" marR="91428" marT="45733" marB="4573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17.000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28" marR="91428" marT="45733" marB="4573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30.000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28" marR="91428" marT="45733" marB="4573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3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Activiteitenkosten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28" marR="91428" marT="45733" marB="4573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55.614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28" marR="91428" marT="45733" marB="4573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39.878</a:t>
                      </a:r>
                    </a:p>
                  </a:txBody>
                  <a:tcPr marL="91428" marR="91428" marT="45733" marB="4573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3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Totaal</a:t>
                      </a:r>
                    </a:p>
                  </a:txBody>
                  <a:tcPr marL="91428" marR="91428" marT="45733" marB="4573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196.076</a:t>
                      </a: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28" marR="91428" marT="45733" marB="45733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196.597</a:t>
                      </a: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28" marR="91428" marT="45733" marB="45733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hthoek 3"/>
          <p:cNvSpPr/>
          <p:nvPr/>
        </p:nvSpPr>
        <p:spPr>
          <a:xfrm>
            <a:off x="666749" y="4608230"/>
            <a:ext cx="76986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De </a:t>
            </a:r>
            <a:r>
              <a:rPr lang="en-US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voorlopige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toezegging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de </a:t>
            </a:r>
            <a:r>
              <a:rPr lang="en-US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provincie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</a:t>
            </a:r>
            <a:r>
              <a:rPr lang="en-US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ontvangen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De </a:t>
            </a:r>
            <a:r>
              <a:rPr lang="en-US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beschikking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moet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nog </a:t>
            </a:r>
            <a:r>
              <a:rPr lang="en-US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volgen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nl-NL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41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83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DISK 2.0\Kaart Breedband 1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036"/>
            <a:ext cx="9144000" cy="646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750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UDISK 2.0\Breedband kaart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036"/>
            <a:ext cx="9144000" cy="646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594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53" y="751438"/>
            <a:ext cx="9162853" cy="535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84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4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" y="66674"/>
            <a:ext cx="9133933" cy="649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191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VVK NB_PWP_pagina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534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910358" y="6513334"/>
            <a:ext cx="49277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latin typeface="Verdana"/>
                <a:cs typeface="Verdana"/>
              </a:rPr>
              <a:t>Algemene ledenvergadering 16 maart 2016 </a:t>
            </a:r>
            <a:endParaRPr lang="nl-NL" sz="1000" dirty="0">
              <a:latin typeface="Verdana"/>
              <a:cs typeface="Verdana"/>
            </a:endParaRPr>
          </a:p>
        </p:txBody>
      </p:sp>
      <p:pic>
        <p:nvPicPr>
          <p:cNvPr id="9" name="Tijdelijke aanduiding voor inhou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2025650"/>
            <a:ext cx="1879600" cy="1879600"/>
          </a:xfrm>
          <a:prstGeom prst="rect">
            <a:avLst/>
          </a:prstGeom>
        </p:spPr>
      </p:pic>
      <p:pic>
        <p:nvPicPr>
          <p:cNvPr id="10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89138"/>
            <a:ext cx="192722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484438" y="42509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nl-NL" dirty="0">
                <a:latin typeface="Verdana" panose="020B0604030504040204" pitchFamily="34" charset="0"/>
              </a:rPr>
              <a:t>@</a:t>
            </a:r>
            <a:r>
              <a:rPr lang="en-US" altLang="nl-NL" dirty="0" err="1">
                <a:latin typeface="Verdana" panose="020B0604030504040204" pitchFamily="34" charset="0"/>
              </a:rPr>
              <a:t>iverschuurenvkk</a:t>
            </a:r>
            <a:endParaRPr lang="en-US" altLang="nl-NL" dirty="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nl-NL" dirty="0" err="1">
                <a:latin typeface="Verdana" panose="020B0604030504040204" pitchFamily="34" charset="0"/>
              </a:rPr>
              <a:t>én</a:t>
            </a:r>
            <a:r>
              <a:rPr lang="en-US" altLang="nl-NL" dirty="0">
                <a:latin typeface="Verdana" panose="020B0604030504040204" pitchFamily="34" charset="0"/>
              </a:rPr>
              <a:t> op www.vkknoordbrabant.nl</a:t>
            </a:r>
            <a:endParaRPr lang="nl-NL" altLang="nl-NL" dirty="0">
              <a:latin typeface="Verdana" panose="020B0604030504040204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484437" y="1222623"/>
            <a:ext cx="4230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BD2F34"/>
                </a:solidFill>
                <a:latin typeface="Verdana"/>
                <a:cs typeface="Verdana"/>
              </a:rPr>
              <a:t>U </a:t>
            </a:r>
            <a:r>
              <a:rPr lang="en-US" b="1" dirty="0" err="1" smtClean="0">
                <a:solidFill>
                  <a:srgbClr val="BD2F34"/>
                </a:solidFill>
                <a:latin typeface="Verdana"/>
                <a:cs typeface="Verdana"/>
              </a:rPr>
              <a:t>kunt</a:t>
            </a:r>
            <a:r>
              <a:rPr lang="en-US" b="1" dirty="0" smtClean="0">
                <a:solidFill>
                  <a:srgbClr val="BD2F34"/>
                </a:solidFill>
                <a:latin typeface="Verdana"/>
                <a:cs typeface="Verdana"/>
              </a:rPr>
              <a:t> </a:t>
            </a:r>
            <a:r>
              <a:rPr lang="en-US" b="1" dirty="0" err="1" smtClean="0">
                <a:solidFill>
                  <a:srgbClr val="BD2F34"/>
                </a:solidFill>
                <a:latin typeface="Verdana"/>
                <a:cs typeface="Verdana"/>
              </a:rPr>
              <a:t>ons</a:t>
            </a:r>
            <a:r>
              <a:rPr lang="en-US" b="1" dirty="0" smtClean="0">
                <a:solidFill>
                  <a:srgbClr val="BD2F34"/>
                </a:solidFill>
                <a:latin typeface="Verdana"/>
                <a:cs typeface="Verdana"/>
              </a:rPr>
              <a:t> </a:t>
            </a:r>
            <a:r>
              <a:rPr lang="en-US" b="1" dirty="0" err="1" smtClean="0">
                <a:solidFill>
                  <a:srgbClr val="BD2F34"/>
                </a:solidFill>
                <a:latin typeface="Verdana"/>
                <a:cs typeface="Verdana"/>
              </a:rPr>
              <a:t>volgen</a:t>
            </a:r>
            <a:r>
              <a:rPr lang="en-US" b="1" dirty="0" smtClean="0">
                <a:solidFill>
                  <a:srgbClr val="BD2F34"/>
                </a:solidFill>
                <a:latin typeface="Verdana"/>
                <a:cs typeface="Verdana"/>
              </a:rPr>
              <a:t> op: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125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VVK NB_PWP_pagina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534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5101" y="674367"/>
            <a:ext cx="7579588" cy="455933"/>
          </a:xfrm>
        </p:spPr>
        <p:txBody>
          <a:bodyPr anchor="t">
            <a:normAutofit/>
          </a:bodyPr>
          <a:lstStyle/>
          <a:p>
            <a:pPr algn="l"/>
            <a:r>
              <a:rPr lang="nl-NL" sz="1800" b="1" dirty="0" smtClean="0">
                <a:solidFill>
                  <a:srgbClr val="BD2F34"/>
                </a:solidFill>
                <a:latin typeface="Verdana"/>
                <a:cs typeface="Verdana"/>
              </a:rPr>
              <a:t>Programma</a:t>
            </a:r>
            <a:endParaRPr lang="nl-NL" sz="1800" b="1" dirty="0">
              <a:solidFill>
                <a:srgbClr val="BD2F34"/>
              </a:solidFill>
              <a:latin typeface="Verdana"/>
              <a:cs typeface="Verdana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910358" y="6513334"/>
            <a:ext cx="49277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latin typeface="Verdana"/>
                <a:cs typeface="Verdana"/>
              </a:rPr>
              <a:t>Algemene ledenvergadering 16 maart 2016</a:t>
            </a:r>
            <a:endParaRPr lang="nl-NL" sz="1000" dirty="0">
              <a:latin typeface="Verdana"/>
              <a:cs typeface="Verdana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25101" y="1228745"/>
            <a:ext cx="839256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nl-NL" alt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19.30 – 20.00 u	</a:t>
            </a:r>
            <a:r>
              <a:rPr lang="nl-NL" altLang="nl-NL" sz="16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Huishoudelijk deel</a:t>
            </a:r>
            <a:r>
              <a:rPr lang="nl-NL" alt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2152650">
              <a:buFont typeface="Arial" charset="0"/>
              <a:buChar char="•"/>
              <a:defRPr/>
            </a:pPr>
            <a:r>
              <a:rPr lang="nl-NL" alt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Welkom </a:t>
            </a:r>
            <a:r>
              <a:rPr lang="nl-NL" alt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door voorzitter</a:t>
            </a:r>
          </a:p>
          <a:p>
            <a:pPr marL="2152650">
              <a:buFont typeface="Arial" charset="0"/>
              <a:buChar char="•"/>
              <a:defRPr/>
            </a:pPr>
            <a:r>
              <a:rPr lang="nl-NL" alt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Vaststellen </a:t>
            </a:r>
            <a:r>
              <a:rPr lang="nl-NL" alt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verslag ALV 2015</a:t>
            </a:r>
          </a:p>
          <a:p>
            <a:pPr marL="2152650">
              <a:buFont typeface="Arial" charset="0"/>
              <a:buChar char="•"/>
              <a:defRPr/>
            </a:pPr>
            <a:r>
              <a:rPr lang="en-US" alt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Jaarrekening</a:t>
            </a:r>
            <a:r>
              <a:rPr lang="en-US" alt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2015</a:t>
            </a:r>
          </a:p>
          <a:p>
            <a:pPr marL="2152650">
              <a:buFont typeface="Arial" charset="0"/>
              <a:buChar char="•"/>
              <a:defRPr/>
            </a:pPr>
            <a:r>
              <a:rPr lang="en-US" alt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Bestuurssamenstelling</a:t>
            </a:r>
            <a:r>
              <a:rPr lang="en-US" alt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alt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nl-NL" altLang="nl-N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nl-NL" alt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20.00 - 20.30 u 	</a:t>
            </a:r>
            <a:r>
              <a:rPr lang="en-US" altLang="nl-NL" sz="1600" u="sng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Inhoudelijk</a:t>
            </a:r>
            <a:r>
              <a:rPr lang="en-US" altLang="nl-NL" sz="16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nl-NL" sz="1600" u="sng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deel</a:t>
            </a:r>
            <a:r>
              <a:rPr lang="en-US" altLang="nl-NL" sz="16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 1 – </a:t>
            </a:r>
            <a:r>
              <a:rPr lang="en-US" altLang="nl-NL" sz="1600" u="sng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Actualiteiten</a:t>
            </a:r>
            <a:r>
              <a:rPr lang="en-US" altLang="nl-NL" sz="16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 pitches:</a:t>
            </a:r>
            <a:endParaRPr lang="nl-NL" altLang="nl-N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152650">
              <a:buFont typeface="Arial" charset="0"/>
              <a:buChar char="•"/>
              <a:defRPr/>
            </a:pPr>
            <a:r>
              <a:rPr lang="nl-NL" alt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Presentatie </a:t>
            </a:r>
            <a:r>
              <a:rPr lang="nl-NL" alt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glasvezel, door Harrie van der Loo en </a:t>
            </a:r>
            <a:br>
              <a:rPr lang="nl-NL" alt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alt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alt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Eric </a:t>
            </a:r>
            <a:r>
              <a:rPr lang="nl-NL" alt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Daandels </a:t>
            </a:r>
          </a:p>
          <a:p>
            <a:pPr marL="2152650">
              <a:buFont typeface="Arial" charset="0"/>
              <a:buChar char="•"/>
              <a:defRPr/>
            </a:pPr>
            <a:r>
              <a:rPr lang="en-US" alt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Presentatie</a:t>
            </a:r>
            <a:r>
              <a:rPr lang="en-US" alt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Prins</a:t>
            </a:r>
            <a:r>
              <a:rPr lang="en-US" alt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Bernhard </a:t>
            </a:r>
            <a:r>
              <a:rPr lang="en-US" alt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Cultuurfonds</a:t>
            </a:r>
            <a:r>
              <a:rPr lang="en-US" alt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inzake</a:t>
            </a:r>
            <a:r>
              <a:rPr lang="en-US" alt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br>
              <a:rPr lang="en-US" alt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alt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subsidieregeling</a:t>
            </a:r>
            <a:r>
              <a:rPr lang="en-US" alt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Buurtkerken</a:t>
            </a:r>
            <a:r>
              <a:rPr lang="en-US" alt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, door </a:t>
            </a:r>
            <a:r>
              <a:rPr lang="en-US" alt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Marloes</a:t>
            </a:r>
            <a:r>
              <a:rPr lang="en-US" alt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van de </a:t>
            </a:r>
            <a:r>
              <a:rPr lang="en-US" alt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Hei</a:t>
            </a:r>
            <a:r>
              <a:rPr lang="en-US" alt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br>
              <a:rPr lang="en-US" alt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Pierre </a:t>
            </a:r>
            <a:r>
              <a:rPr lang="en-US" alt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Rutgers, </a:t>
            </a:r>
            <a:r>
              <a:rPr lang="en-US" alt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Provincie</a:t>
            </a:r>
            <a:r>
              <a:rPr lang="en-US" alt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Noord-Brabant</a:t>
            </a:r>
            <a:br>
              <a:rPr lang="en-US" alt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nl-NL" altLang="nl-N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nl-NL" alt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20.30 – 20.45 u	Pauze</a:t>
            </a:r>
          </a:p>
          <a:p>
            <a:pPr>
              <a:lnSpc>
                <a:spcPct val="150000"/>
              </a:lnSpc>
              <a:defRPr/>
            </a:pPr>
            <a:endParaRPr lang="nl-NL" sz="16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519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VVK NB_PWP_pagina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74" y="28576"/>
            <a:ext cx="9140534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910358" y="6513334"/>
            <a:ext cx="49277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latin typeface="Verdana"/>
                <a:cs typeface="Verdana"/>
              </a:rPr>
              <a:t>Algemene ledenvergadering 16 maart 2016</a:t>
            </a:r>
            <a:endParaRPr lang="nl-NL" sz="1000" dirty="0">
              <a:latin typeface="Verdana"/>
              <a:cs typeface="Verdana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57200" y="1264941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20.45 – 21.15 u	</a:t>
            </a:r>
            <a:r>
              <a:rPr lang="en-US" altLang="nl-NL" sz="1600" u="sng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Inhoudelijk</a:t>
            </a:r>
            <a:r>
              <a:rPr lang="en-US" altLang="nl-NL" sz="16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nl-NL" sz="1600" u="sng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deel</a:t>
            </a:r>
            <a:r>
              <a:rPr lang="en-US" altLang="nl-NL" sz="16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 2 – </a:t>
            </a:r>
            <a:r>
              <a:rPr lang="en-US" altLang="nl-NL" sz="1600" u="sng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Themaverdieping</a:t>
            </a:r>
            <a:r>
              <a:rPr lang="en-US" altLang="nl-NL" sz="16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nl-NL" sz="1600" u="sng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Burgerparticipatie</a:t>
            </a:r>
            <a:r>
              <a:rPr lang="en-US" altLang="nl-NL" sz="16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nl-NL" altLang="nl-N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152650">
              <a:buFont typeface="Arial" charset="0"/>
              <a:buChar char="•"/>
              <a:defRPr/>
            </a:pPr>
            <a:r>
              <a:rPr lang="nl-NL" alt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Presentatie </a:t>
            </a:r>
            <a:r>
              <a:rPr lang="nl-NL" alt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Burgerparticipatie door Bert van </a:t>
            </a:r>
            <a:r>
              <a:rPr lang="nl-NL" alt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Swam</a:t>
            </a:r>
            <a:r>
              <a:rPr lang="nl-NL" alt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nl-NL" alt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alt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alt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wethouder </a:t>
            </a:r>
            <a:r>
              <a:rPr lang="nl-NL" alt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gemeente West Maas en Waal</a:t>
            </a:r>
          </a:p>
          <a:p>
            <a:pPr marL="2152650">
              <a:buFont typeface="Arial" charset="0"/>
              <a:buChar char="•"/>
              <a:defRPr/>
            </a:pPr>
            <a:r>
              <a:rPr lang="en-US" alt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Ruimte</a:t>
            </a:r>
            <a:r>
              <a:rPr lang="en-US" alt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voor</a:t>
            </a:r>
            <a:r>
              <a:rPr lang="en-US" alt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vragen</a:t>
            </a:r>
            <a:endParaRPr lang="en-US" altLang="nl-N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152650">
              <a:defRPr/>
            </a:pPr>
            <a:endParaRPr lang="nl-NL" altLang="nl-N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21.15 – 22.00 u	</a:t>
            </a:r>
            <a:r>
              <a:rPr lang="en-US" altLang="nl-NL" sz="1600" u="sng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Inhoudelijk</a:t>
            </a:r>
            <a:r>
              <a:rPr lang="en-US" altLang="nl-NL" sz="16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nl-NL" sz="1600" u="sng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deel</a:t>
            </a:r>
            <a:r>
              <a:rPr lang="en-US" altLang="nl-NL" sz="16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 3 – </a:t>
            </a:r>
            <a:r>
              <a:rPr lang="en-US" altLang="nl-NL" sz="1600" u="sng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Themaverdieping</a:t>
            </a:r>
            <a:r>
              <a:rPr lang="en-US" altLang="nl-NL" sz="16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nl-NL" sz="1600" u="sng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Sociale</a:t>
            </a:r>
            <a:r>
              <a:rPr lang="en-US" altLang="nl-NL" sz="16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nl-NL" sz="1600" u="sng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veerkracht</a:t>
            </a:r>
            <a:r>
              <a:rPr lang="en-US" altLang="nl-NL" sz="16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nl-NL" altLang="nl-N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152650">
              <a:buFont typeface="Arial" charset="0"/>
              <a:buChar char="•"/>
              <a:defRPr/>
            </a:pPr>
            <a:r>
              <a:rPr lang="nl-NL" alt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Inleiding door voorzitter opgevolgd door interactieve </a:t>
            </a:r>
            <a:br>
              <a:rPr lang="nl-NL" alt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alt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sessie</a:t>
            </a:r>
            <a:endParaRPr lang="nl-NL" sz="1600" dirty="0">
              <a:latin typeface="Verdana"/>
              <a:cs typeface="Verdan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22.00 u</a:t>
            </a:r>
            <a:r>
              <a:rPr lang="en-US" alt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alt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r>
              <a:rPr lang="en-US" altLang="nl-NL" sz="1600" u="sng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Afsluiting</a:t>
            </a:r>
            <a:r>
              <a:rPr lang="en-US" alt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 </a:t>
            </a:r>
            <a:r>
              <a:rPr lang="en-US" alt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hapje</a:t>
            </a:r>
            <a:r>
              <a:rPr lang="en-US" alt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alt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drankje</a:t>
            </a:r>
            <a:endParaRPr lang="nl-NL" altLang="nl-N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558305"/>
            <a:ext cx="8229600" cy="567334"/>
          </a:xfrm>
        </p:spPr>
        <p:txBody>
          <a:bodyPr/>
          <a:lstStyle/>
          <a:p>
            <a:pPr algn="l"/>
            <a:r>
              <a:rPr lang="nl-NL" sz="1800" b="1" dirty="0">
                <a:solidFill>
                  <a:srgbClr val="BD2F34"/>
                </a:solidFill>
                <a:latin typeface="Verdana"/>
                <a:cs typeface="Verdana"/>
              </a:rPr>
              <a:t>Programma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6645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VVK NB_PWP_pagin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534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53908" y="2822456"/>
            <a:ext cx="89866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800" b="1" dirty="0" smtClean="0">
                <a:solidFill>
                  <a:srgbClr val="BD2F34"/>
                </a:solidFill>
                <a:latin typeface="Verdana"/>
                <a:cs typeface="Verdana"/>
              </a:rPr>
              <a:t>Voorlopige </a:t>
            </a:r>
          </a:p>
          <a:p>
            <a:pPr algn="ctr"/>
            <a:r>
              <a:rPr lang="en-US" sz="3800" b="1" dirty="0" err="1" smtClean="0">
                <a:solidFill>
                  <a:srgbClr val="BD2F34"/>
                </a:solidFill>
                <a:latin typeface="Verdana"/>
                <a:cs typeface="Verdana"/>
              </a:rPr>
              <a:t>exploitatierekening</a:t>
            </a:r>
            <a:endParaRPr lang="nl-NL" sz="3800" b="1" dirty="0">
              <a:solidFill>
                <a:srgbClr val="BD2F34"/>
              </a:solidFill>
              <a:latin typeface="Verdana"/>
              <a:cs typeface="Verdana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449448" y="4080291"/>
            <a:ext cx="6241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latin typeface="Verdana"/>
                <a:cs typeface="Verdana"/>
              </a:rPr>
              <a:t>2015</a:t>
            </a:r>
            <a:endParaRPr lang="nl-NL" sz="2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1325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VVK NB_PWP_pagina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534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910358" y="6513334"/>
            <a:ext cx="49277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latin typeface="Verdana"/>
                <a:cs typeface="Verdana"/>
              </a:rPr>
              <a:t>Algemene ledenvergadering 16 maart 2016 </a:t>
            </a:r>
            <a:endParaRPr lang="nl-NL" sz="1000" dirty="0">
              <a:latin typeface="Verdana"/>
              <a:cs typeface="Verdana"/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767493"/>
              </p:ext>
            </p:extLst>
          </p:nvPr>
        </p:nvGraphicFramePr>
        <p:xfrm>
          <a:off x="412491" y="38100"/>
          <a:ext cx="6813317" cy="5705536"/>
        </p:xfrm>
        <a:graphic>
          <a:graphicData uri="http://schemas.openxmlformats.org/drawingml/2006/table">
            <a:tbl>
              <a:tblPr/>
              <a:tblGrid>
                <a:gridCol w="2864563"/>
                <a:gridCol w="1139897"/>
                <a:gridCol w="1539615"/>
                <a:gridCol w="1269242"/>
              </a:tblGrid>
              <a:tr h="4651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LASTEN</a:t>
                      </a: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2015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Werkelijk</a:t>
                      </a: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2015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Begroting</a:t>
                      </a: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2014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Werkelijk</a:t>
                      </a: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Organisatie</a:t>
                      </a:r>
                    </a:p>
                  </a:txBody>
                  <a:tcPr marL="91447" marR="91447" marT="45712" marB="4571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19.797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17.671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18.334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Organisatie themabijeenkomsten</a:t>
                      </a:r>
                    </a:p>
                  </a:txBody>
                  <a:tcPr marL="91447" marR="91447" marT="45712" marB="4571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0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0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BrabantLab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94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4.214</a:t>
                      </a: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5.481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Vertegenwoordiging</a:t>
                      </a:r>
                    </a:p>
                  </a:txBody>
                  <a:tcPr marL="91447" marR="91447" marT="45712" marB="4571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73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300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LVKK</a:t>
                      </a:r>
                    </a:p>
                  </a:txBody>
                  <a:tcPr marL="91447" marR="91447" marT="45712" marB="4571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632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600</a:t>
                      </a: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605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Brochures</a:t>
                      </a:r>
                    </a:p>
                  </a:txBody>
                  <a:tcPr marL="91447" marR="91447" marT="45712" marB="4571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0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500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0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Kernkracht</a:t>
                      </a:r>
                    </a:p>
                  </a:txBody>
                  <a:tcPr marL="91447" marR="91447" marT="45712" marB="4571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17.386</a:t>
                      </a: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14.500</a:t>
                      </a: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13.968</a:t>
                      </a: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Website, nieuwsbrief e.d.</a:t>
                      </a:r>
                    </a:p>
                  </a:txBody>
                  <a:tcPr marL="91447" marR="91447" marT="45712" marB="4571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9.356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3.500</a:t>
                      </a: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3.681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Advisering</a:t>
                      </a:r>
                    </a:p>
                  </a:txBody>
                  <a:tcPr marL="91447" marR="91447" marT="45712" marB="4571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0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0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0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Deelname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netwerken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4.619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7.515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3.972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Kennisplatform</a:t>
                      </a:r>
                    </a:p>
                  </a:txBody>
                  <a:tcPr marL="91447" marR="91447" marT="45712" marB="4571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0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0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0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BrabantTuin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0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0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Expert Meetings</a:t>
                      </a:r>
                    </a:p>
                  </a:txBody>
                  <a:tcPr marL="91447" marR="91447" marT="45712" marB="4571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0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Ledenvergadering</a:t>
                      </a:r>
                    </a:p>
                  </a:txBody>
                  <a:tcPr marL="91447" marR="91447" marT="45712" marB="4571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315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500</a:t>
                      </a: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989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Kleine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kernen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krant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1.300</a:t>
                      </a: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3.000</a:t>
                      </a: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2.821</a:t>
                      </a: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Advisering keukentafelgesprekken</a:t>
                      </a:r>
                    </a:p>
                  </a:txBody>
                  <a:tcPr marL="91447" marR="91447" marT="45712" marB="4571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266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500</a:t>
                      </a: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1.125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Activiteitenkosten Projecten</a:t>
                      </a:r>
                    </a:p>
                  </a:txBody>
                  <a:tcPr marL="91447" marR="91447" marT="45712" marB="4571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26.026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31.544</a:t>
                      </a: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47.794</a:t>
                      </a: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Doorbelaste personele kosten</a:t>
                      </a:r>
                    </a:p>
                  </a:txBody>
                  <a:tcPr marL="91447" marR="91447" marT="45712" marB="4571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123.461</a:t>
                      </a: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123.461</a:t>
                      </a: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120.653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Totale kosten</a:t>
                      </a:r>
                    </a:p>
                  </a:txBody>
                  <a:tcPr marL="91447" marR="91447" marT="45712" marB="4571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203.325</a:t>
                      </a: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207.805</a:t>
                      </a: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219.423</a:t>
                      </a:r>
                    </a:p>
                  </a:txBody>
                  <a:tcPr marL="91447" marR="91447"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732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VVK NB_PWP_pagina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534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910358" y="6513334"/>
            <a:ext cx="49277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latin typeface="Verdana"/>
                <a:cs typeface="Verdana"/>
              </a:rPr>
              <a:t>Algemene ledenvergadering 16 maart 2016 </a:t>
            </a:r>
            <a:endParaRPr lang="nl-NL" sz="1000" dirty="0">
              <a:latin typeface="Verdana"/>
              <a:cs typeface="Verdana"/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087774"/>
              </p:ext>
            </p:extLst>
          </p:nvPr>
        </p:nvGraphicFramePr>
        <p:xfrm>
          <a:off x="412491" y="323850"/>
          <a:ext cx="6696075" cy="5213265"/>
        </p:xfrm>
        <a:graphic>
          <a:graphicData uri="http://schemas.openxmlformats.org/drawingml/2006/table">
            <a:tbl>
              <a:tblPr/>
              <a:tblGrid>
                <a:gridCol w="3105056"/>
                <a:gridCol w="1169183"/>
                <a:gridCol w="1204246"/>
                <a:gridCol w="1217590"/>
              </a:tblGrid>
              <a:tr h="4937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2015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Werkelijk</a:t>
                      </a: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2015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Begroting</a:t>
                      </a: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2014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Werkelijk</a:t>
                      </a: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Contributies</a:t>
                      </a:r>
                    </a:p>
                  </a:txBody>
                  <a:tcPr marL="91436" marR="9143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5.640</a:t>
                      </a: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5.500</a:t>
                      </a: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5.325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Kennisplatform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0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0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0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Digitale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communicatie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998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0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998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Overige opbrengsten</a:t>
                      </a:r>
                    </a:p>
                  </a:txBody>
                  <a:tcPr marL="91436" marR="9143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0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121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Donateurs</a:t>
                      </a:r>
                    </a:p>
                  </a:txBody>
                  <a:tcPr marL="91436" marR="9143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150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150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188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Subsidie Provincie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Subsidie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incidenteel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Overlopende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subsidie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Blijf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bij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Jezelf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190.476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11.344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0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190.476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11.344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0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188.773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1.869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10.060</a:t>
                      </a: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17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Totale opbrengsten</a:t>
                      </a:r>
                    </a:p>
                  </a:txBody>
                  <a:tcPr marL="91436" marR="9143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208.608</a:t>
                      </a: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207.470</a:t>
                      </a: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207.334</a:t>
                      </a: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1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OPBRENGSTEN MIN KOSTEN</a:t>
                      </a: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5.283</a:t>
                      </a: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-335</a:t>
                      </a: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-12.089</a:t>
                      </a: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Financiële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baten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171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400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435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Financiële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lasten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122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65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63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Resultaat verslagjaar</a:t>
                      </a:r>
                    </a:p>
                  </a:txBody>
                  <a:tcPr marL="91436" marR="9143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5.332</a:t>
                      </a: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0</a:t>
                      </a: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-11.717</a:t>
                      </a: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0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4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marL="91436" marR="9143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07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/>
          <a:srcRect l="20119" t="31238" r="34166" b="9333"/>
          <a:stretch/>
        </p:blipFill>
        <p:spPr>
          <a:xfrm>
            <a:off x="552450" y="647700"/>
            <a:ext cx="7315200" cy="594360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914400" y="247650"/>
            <a:ext cx="395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Balans</a:t>
            </a:r>
            <a:r>
              <a:rPr lang="en-US" b="1" dirty="0" smtClean="0"/>
              <a:t> per 31 </a:t>
            </a:r>
            <a:r>
              <a:rPr lang="en-US" b="1" dirty="0" err="1" smtClean="0"/>
              <a:t>december</a:t>
            </a:r>
            <a:r>
              <a:rPr lang="en-US" b="1" dirty="0" smtClean="0"/>
              <a:t> 2015</a:t>
            </a:r>
            <a:endParaRPr lang="nl-NL" b="1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/>
          <a:srcRect l="57440" t="48953" r="36905" b="41238"/>
          <a:stretch/>
        </p:blipFill>
        <p:spPr>
          <a:xfrm rot="10800000">
            <a:off x="8305799" y="126443"/>
            <a:ext cx="761999" cy="8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50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18750" t="33619" r="34583" b="6476"/>
          <a:stretch/>
        </p:blipFill>
        <p:spPr>
          <a:xfrm>
            <a:off x="602830" y="552450"/>
            <a:ext cx="7859381" cy="630555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57440" t="48953" r="36905" b="41238"/>
          <a:stretch/>
        </p:blipFill>
        <p:spPr>
          <a:xfrm rot="10800000">
            <a:off x="8305799" y="126443"/>
            <a:ext cx="761999" cy="8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26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VVK NB_PWP_pagin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534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53908" y="2822456"/>
            <a:ext cx="8986625" cy="6771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err="1" smtClean="0">
                <a:solidFill>
                  <a:srgbClr val="BD2F34"/>
                </a:solidFill>
                <a:latin typeface="Verdana"/>
                <a:cs typeface="Verdana"/>
              </a:rPr>
              <a:t>Begroting</a:t>
            </a:r>
            <a:endParaRPr lang="nl-NL" sz="3800" b="1" dirty="0">
              <a:solidFill>
                <a:srgbClr val="BD2F34"/>
              </a:solidFill>
              <a:latin typeface="Verdana"/>
              <a:cs typeface="Verdana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526401" y="3522205"/>
            <a:ext cx="6241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latin typeface="Verdana"/>
                <a:cs typeface="Verdana"/>
              </a:rPr>
              <a:t>2016</a:t>
            </a:r>
            <a:endParaRPr lang="nl-NL" sz="2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25319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292</Words>
  <Application>Microsoft Office PowerPoint</Application>
  <PresentationFormat>Diavoorstelling (4:3)</PresentationFormat>
  <Paragraphs>210</Paragraphs>
  <Slides>16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Verdana</vt:lpstr>
      <vt:lpstr>Office-thema</vt:lpstr>
      <vt:lpstr>PowerPoint-presentatie</vt:lpstr>
      <vt:lpstr>Programma</vt:lpstr>
      <vt:lpstr>Programma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Kim's Atteljee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Kim Meijers</dc:creator>
  <cp:lastModifiedBy>Saskia Ongenae</cp:lastModifiedBy>
  <cp:revision>23</cp:revision>
  <dcterms:created xsi:type="dcterms:W3CDTF">2015-10-02T10:48:44Z</dcterms:created>
  <dcterms:modified xsi:type="dcterms:W3CDTF">2016-03-17T08:39:15Z</dcterms:modified>
</cp:coreProperties>
</file>